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notesMasterIdLst>
    <p:notesMasterId r:id="rId22"/>
  </p:notesMasterIdLst>
  <p:sldIdLst>
    <p:sldId id="256" r:id="rId2"/>
    <p:sldId id="257" r:id="rId3"/>
    <p:sldId id="258" r:id="rId4"/>
    <p:sldId id="270" r:id="rId5"/>
    <p:sldId id="273" r:id="rId6"/>
    <p:sldId id="261" r:id="rId7"/>
    <p:sldId id="276" r:id="rId8"/>
    <p:sldId id="275" r:id="rId9"/>
    <p:sldId id="279" r:id="rId10"/>
    <p:sldId id="277" r:id="rId11"/>
    <p:sldId id="280" r:id="rId12"/>
    <p:sldId id="281" r:id="rId13"/>
    <p:sldId id="282" r:id="rId14"/>
    <p:sldId id="290" r:id="rId15"/>
    <p:sldId id="284" r:id="rId16"/>
    <p:sldId id="285" r:id="rId17"/>
    <p:sldId id="286" r:id="rId18"/>
    <p:sldId id="288" r:id="rId19"/>
    <p:sldId id="291" r:id="rId20"/>
    <p:sldId id="292" r:id="rId21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87224" autoAdjust="0"/>
  </p:normalViewPr>
  <p:slideViewPr>
    <p:cSldViewPr snapToGrid="0">
      <p:cViewPr varScale="1">
        <p:scale>
          <a:sx n="79" d="100"/>
          <a:sy n="79" d="100"/>
        </p:scale>
        <p:origin x="120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220" d="100"/>
          <a:sy n="220" d="100"/>
        </p:scale>
        <p:origin x="125" y="-897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Location</a:t>
            </a:r>
            <a:r>
              <a:rPr lang="en-US" baseline="0"/>
              <a:t> of Respondents (n=544)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Africa</c:v>
                </c:pt>
                <c:pt idx="1">
                  <c:v>Asia</c:v>
                </c:pt>
                <c:pt idx="2">
                  <c:v>Europe</c:v>
                </c:pt>
                <c:pt idx="3">
                  <c:v>Latin America and Caribbean</c:v>
                </c:pt>
                <c:pt idx="4">
                  <c:v>Middle East</c:v>
                </c:pt>
                <c:pt idx="5">
                  <c:v>North America</c:v>
                </c:pt>
                <c:pt idx="6">
                  <c:v>Oceania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0.17460000000000001</c:v>
                </c:pt>
                <c:pt idx="1">
                  <c:v>0.14710000000000001</c:v>
                </c:pt>
                <c:pt idx="2">
                  <c:v>0.36950000000000011</c:v>
                </c:pt>
                <c:pt idx="3">
                  <c:v>0.22059999999999999</c:v>
                </c:pt>
                <c:pt idx="4">
                  <c:v>3.1300000000000001E-2</c:v>
                </c:pt>
                <c:pt idx="5">
                  <c:v>5.1499999999999997E-2</c:v>
                </c:pt>
                <c:pt idx="6">
                  <c:v>5.5000000000000014E-3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AE-4811-81E2-7155E4B860F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56747640"/>
        <c:axId val="356753872"/>
      </c:barChart>
      <c:catAx>
        <c:axId val="356747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56753872"/>
        <c:crosses val="autoZero"/>
        <c:auto val="1"/>
        <c:lblAlgn val="ctr"/>
        <c:lblOffset val="100"/>
        <c:noMultiLvlLbl val="0"/>
      </c:catAx>
      <c:valAx>
        <c:axId val="356753872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356747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Agenda 2030 (n=523)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Africa</c:v>
                </c:pt>
                <c:pt idx="1">
                  <c:v>Asia</c:v>
                </c:pt>
                <c:pt idx="2">
                  <c:v>Europe</c:v>
                </c:pt>
                <c:pt idx="3">
                  <c:v>Latin America and Caribbean</c:v>
                </c:pt>
                <c:pt idx="4">
                  <c:v>Middle East</c:v>
                </c:pt>
                <c:pt idx="5">
                  <c:v>North America &amp; Australia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0.2273</c:v>
                </c:pt>
                <c:pt idx="1">
                  <c:v>0.23680000000000001</c:v>
                </c:pt>
                <c:pt idx="2">
                  <c:v>0.10879999999999999</c:v>
                </c:pt>
                <c:pt idx="3">
                  <c:v>9.6500000000000002E-2</c:v>
                </c:pt>
                <c:pt idx="4">
                  <c:v>0.42859999999999998</c:v>
                </c:pt>
                <c:pt idx="5">
                  <c:v>0.19350000000000001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A7-4834-9292-8656A0DBD9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Africa</c:v>
                </c:pt>
                <c:pt idx="1">
                  <c:v>Asia</c:v>
                </c:pt>
                <c:pt idx="2">
                  <c:v>Europe</c:v>
                </c:pt>
                <c:pt idx="3">
                  <c:v>Latin America and Caribbean</c:v>
                </c:pt>
                <c:pt idx="4">
                  <c:v>Middle East</c:v>
                </c:pt>
                <c:pt idx="5">
                  <c:v>North America &amp; Australia</c:v>
                </c:pt>
              </c:strCache>
            </c:strRef>
          </c:cat>
          <c:val>
            <c:numRef>
              <c:f>Sheet1!$C$2:$C$7</c:f>
              <c:numCache>
                <c:formatCode>0.00%</c:formatCode>
                <c:ptCount val="6"/>
                <c:pt idx="0">
                  <c:v>0.18179999999999999</c:v>
                </c:pt>
                <c:pt idx="1">
                  <c:v>0.34210000000000002</c:v>
                </c:pt>
                <c:pt idx="2">
                  <c:v>0.1295</c:v>
                </c:pt>
                <c:pt idx="3">
                  <c:v>0.114</c:v>
                </c:pt>
                <c:pt idx="4">
                  <c:v>0.1429</c:v>
                </c:pt>
                <c:pt idx="5">
                  <c:v>0.129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A7-4834-9292-8656A0DBD9D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Africa</c:v>
                </c:pt>
                <c:pt idx="1">
                  <c:v>Asia</c:v>
                </c:pt>
                <c:pt idx="2">
                  <c:v>Europe</c:v>
                </c:pt>
                <c:pt idx="3">
                  <c:v>Latin America and Caribbean</c:v>
                </c:pt>
                <c:pt idx="4">
                  <c:v>Middle East</c:v>
                </c:pt>
                <c:pt idx="5">
                  <c:v>North America &amp; Australia</c:v>
                </c:pt>
              </c:strCache>
            </c:strRef>
          </c:cat>
          <c:val>
            <c:numRef>
              <c:f>Sheet1!$D$2:$D$7</c:f>
              <c:numCache>
                <c:formatCode>0.00%</c:formatCode>
                <c:ptCount val="6"/>
                <c:pt idx="0">
                  <c:v>0.31819999999999998</c:v>
                </c:pt>
                <c:pt idx="1">
                  <c:v>0.27629999999999999</c:v>
                </c:pt>
                <c:pt idx="2">
                  <c:v>0.34720000000000001</c:v>
                </c:pt>
                <c:pt idx="3">
                  <c:v>0.35959999999999998</c:v>
                </c:pt>
                <c:pt idx="4">
                  <c:v>0.35709999999999997</c:v>
                </c:pt>
                <c:pt idx="5">
                  <c:v>0.2903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A7-4834-9292-8656A0DBD9D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Africa</c:v>
                </c:pt>
                <c:pt idx="1">
                  <c:v>Asia</c:v>
                </c:pt>
                <c:pt idx="2">
                  <c:v>Europe</c:v>
                </c:pt>
                <c:pt idx="3">
                  <c:v>Latin America and Caribbean</c:v>
                </c:pt>
                <c:pt idx="4">
                  <c:v>Middle East</c:v>
                </c:pt>
                <c:pt idx="5">
                  <c:v>North America &amp; Australia</c:v>
                </c:pt>
              </c:strCache>
            </c:strRef>
          </c:cat>
          <c:val>
            <c:numRef>
              <c:f>Sheet1!$E$2:$E$7</c:f>
              <c:numCache>
                <c:formatCode>0.00%</c:formatCode>
                <c:ptCount val="6"/>
                <c:pt idx="0">
                  <c:v>0.2727</c:v>
                </c:pt>
                <c:pt idx="1">
                  <c:v>0.1447</c:v>
                </c:pt>
                <c:pt idx="2">
                  <c:v>0.41449999999999998</c:v>
                </c:pt>
                <c:pt idx="3">
                  <c:v>0.42980000000000002</c:v>
                </c:pt>
                <c:pt idx="4">
                  <c:v>7.1399999999999991E-2</c:v>
                </c:pt>
                <c:pt idx="5">
                  <c:v>0.3871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A7-4834-9292-8656A0DBD9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7169328"/>
        <c:axId val="517169000"/>
      </c:barChart>
      <c:catAx>
        <c:axId val="51716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7169000"/>
        <c:crosses val="autoZero"/>
        <c:auto val="1"/>
        <c:lblAlgn val="ctr"/>
        <c:lblOffset val="100"/>
        <c:noMultiLvlLbl val="0"/>
      </c:catAx>
      <c:valAx>
        <c:axId val="51716900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7169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Understandings of Sustainable Development (n=523)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8.3677079623840994E-2"/>
          <c:y val="0.15998102139406489"/>
          <c:w val="0.90376010630580728"/>
          <c:h val="0.499143789091580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Global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Predominantly associated with an economic dimension</c:v>
                </c:pt>
                <c:pt idx="1">
                  <c:v>Predominantly associated with an environmental dimension</c:v>
                </c:pt>
                <c:pt idx="2">
                  <c:v>Predominantly associated with a social dimension</c:v>
                </c:pt>
                <c:pt idx="3">
                  <c:v>All of the above</c:v>
                </c:pt>
                <c:pt idx="4">
                  <c:v>Other (please specify)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8.8000000000000009E-2</c:v>
                </c:pt>
                <c:pt idx="1">
                  <c:v>0.23330000000000001</c:v>
                </c:pt>
                <c:pt idx="2">
                  <c:v>0.109</c:v>
                </c:pt>
                <c:pt idx="3">
                  <c:v>0.52770000000000006</c:v>
                </c:pt>
                <c:pt idx="4">
                  <c:v>4.2099999999999999E-2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E4-460E-854C-8B33469D4A1A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Africa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Predominantly associated with an economic dimension</c:v>
                </c:pt>
                <c:pt idx="1">
                  <c:v>Predominantly associated with an environmental dimension</c:v>
                </c:pt>
                <c:pt idx="2">
                  <c:v>Predominantly associated with a social dimension</c:v>
                </c:pt>
                <c:pt idx="3">
                  <c:v>All of the above</c:v>
                </c:pt>
                <c:pt idx="4">
                  <c:v>Other (please specify)</c:v>
                </c:pt>
              </c:strCache>
            </c:strRef>
          </c:cat>
          <c:val>
            <c:numRef>
              <c:f>Sheet1!$D$2:$D$6</c:f>
              <c:numCache>
                <c:formatCode>0.00%</c:formatCode>
                <c:ptCount val="5"/>
                <c:pt idx="0">
                  <c:v>0.1429</c:v>
                </c:pt>
                <c:pt idx="1">
                  <c:v>0.1978</c:v>
                </c:pt>
                <c:pt idx="2">
                  <c:v>0.1099</c:v>
                </c:pt>
                <c:pt idx="3">
                  <c:v>0.48380000000000001</c:v>
                </c:pt>
                <c:pt idx="4">
                  <c:v>6.59E-2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E4-460E-854C-8B33469D4A1A}"/>
            </c:ext>
          </c:extLst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Asia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Predominantly associated with an economic dimension</c:v>
                </c:pt>
                <c:pt idx="1">
                  <c:v>Predominantly associated with an environmental dimension</c:v>
                </c:pt>
                <c:pt idx="2">
                  <c:v>Predominantly associated with a social dimension</c:v>
                </c:pt>
                <c:pt idx="3">
                  <c:v>All of the above</c:v>
                </c:pt>
                <c:pt idx="4">
                  <c:v>Other (please specify)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0.1169</c:v>
                </c:pt>
                <c:pt idx="1">
                  <c:v>0.1429</c:v>
                </c:pt>
                <c:pt idx="2">
                  <c:v>9.0899999999999995E-2</c:v>
                </c:pt>
                <c:pt idx="3">
                  <c:v>0.62339999999999995</c:v>
                </c:pt>
                <c:pt idx="4">
                  <c:v>2.5999999999999999E-2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E4-460E-854C-8B33469D4A1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Europe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Predominantly associated with an economic dimension</c:v>
                </c:pt>
                <c:pt idx="1">
                  <c:v>Predominantly associated with an environmental dimension</c:v>
                </c:pt>
                <c:pt idx="2">
                  <c:v>Predominantly associated with a social dimension</c:v>
                </c:pt>
                <c:pt idx="3">
                  <c:v>All of the above</c:v>
                </c:pt>
                <c:pt idx="4">
                  <c:v>Other (please specify)</c:v>
                </c:pt>
              </c:strCache>
            </c:strRef>
          </c:cat>
          <c:val>
            <c:numRef>
              <c:f>Sheet1!$E$2:$E$6</c:f>
              <c:numCache>
                <c:formatCode>0.00%</c:formatCode>
                <c:ptCount val="5"/>
                <c:pt idx="0">
                  <c:v>6.1899999999999997E-2</c:v>
                </c:pt>
                <c:pt idx="1">
                  <c:v>0.25769999999999998</c:v>
                </c:pt>
                <c:pt idx="2">
                  <c:v>0.14430000000000001</c:v>
                </c:pt>
                <c:pt idx="3" formatCode="0%">
                  <c:v>0.5</c:v>
                </c:pt>
                <c:pt idx="4">
                  <c:v>3.61E-2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5E4-460E-854C-8B33469D4A1A}"/>
            </c:ext>
          </c:extLst>
        </c:ser>
        <c:ser>
          <c:idx val="5"/>
          <c:order val="4"/>
          <c:tx>
            <c:strRef>
              <c:f>Sheet1!$G$1</c:f>
              <c:strCache>
                <c:ptCount val="1"/>
                <c:pt idx="0">
                  <c:v>Latin America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Predominantly associated with an economic dimension</c:v>
                </c:pt>
                <c:pt idx="1">
                  <c:v>Predominantly associated with an environmental dimension</c:v>
                </c:pt>
                <c:pt idx="2">
                  <c:v>Predominantly associated with a social dimension</c:v>
                </c:pt>
                <c:pt idx="3">
                  <c:v>All of the above</c:v>
                </c:pt>
                <c:pt idx="4">
                  <c:v>Other (please specify)</c:v>
                </c:pt>
              </c:strCache>
            </c:strRef>
          </c:cat>
          <c:val>
            <c:numRef>
              <c:f>Sheet1!$G$2:$G$6</c:f>
              <c:numCache>
                <c:formatCode>0.00%</c:formatCode>
                <c:ptCount val="5"/>
                <c:pt idx="0">
                  <c:v>6.0900000000000003E-2</c:v>
                </c:pt>
                <c:pt idx="1">
                  <c:v>0.26090000000000002</c:v>
                </c:pt>
                <c:pt idx="2">
                  <c:v>7.8299999999999995E-2</c:v>
                </c:pt>
                <c:pt idx="3">
                  <c:v>0.56520000000000004</c:v>
                </c:pt>
                <c:pt idx="4">
                  <c:v>3.4799999999999998E-2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E4-460E-854C-8B33469D4A1A}"/>
            </c:ext>
          </c:extLst>
        </c:ser>
        <c:ser>
          <c:idx val="4"/>
          <c:order val="5"/>
          <c:tx>
            <c:strRef>
              <c:f>Sheet1!$F$1</c:f>
              <c:strCache>
                <c:ptCount val="1"/>
                <c:pt idx="0">
                  <c:v>Middle East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Predominantly associated with an economic dimension</c:v>
                </c:pt>
                <c:pt idx="1">
                  <c:v>Predominantly associated with an environmental dimension</c:v>
                </c:pt>
                <c:pt idx="2">
                  <c:v>Predominantly associated with a social dimension</c:v>
                </c:pt>
                <c:pt idx="3">
                  <c:v>All of the above</c:v>
                </c:pt>
                <c:pt idx="4">
                  <c:v>Other (please specify)</c:v>
                </c:pt>
              </c:strCache>
            </c:strRef>
          </c:cat>
          <c:val>
            <c:numRef>
              <c:f>Sheet1!$F$2:$F$6</c:f>
              <c:numCache>
                <c:formatCode>0.00%</c:formatCode>
                <c:ptCount val="5"/>
                <c:pt idx="0">
                  <c:v>7.1400000000000005E-2</c:v>
                </c:pt>
                <c:pt idx="1">
                  <c:v>0.35709999999999997</c:v>
                </c:pt>
                <c:pt idx="2">
                  <c:v>7.1400000000000005E-2</c:v>
                </c:pt>
                <c:pt idx="3" formatCode="0%">
                  <c:v>0.42859999999999998</c:v>
                </c:pt>
                <c:pt idx="4">
                  <c:v>7.1400000000000005E-2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5E4-460E-854C-8B33469D4A1A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North America &amp; Australia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Predominantly associated with an economic dimension</c:v>
                </c:pt>
                <c:pt idx="1">
                  <c:v>Predominantly associated with an environmental dimension</c:v>
                </c:pt>
                <c:pt idx="2">
                  <c:v>Predominantly associated with a social dimension</c:v>
                </c:pt>
                <c:pt idx="3">
                  <c:v>All of the above</c:v>
                </c:pt>
                <c:pt idx="4">
                  <c:v>Other (please specify)</c:v>
                </c:pt>
              </c:strCache>
            </c:strRef>
          </c:cat>
          <c:val>
            <c:numRef>
              <c:f>Sheet1!$H$2:$H$6</c:f>
              <c:numCache>
                <c:formatCode>0.00%</c:formatCode>
                <c:ptCount val="5"/>
                <c:pt idx="0">
                  <c:v>0.1212</c:v>
                </c:pt>
                <c:pt idx="1">
                  <c:v>0.2424</c:v>
                </c:pt>
                <c:pt idx="2">
                  <c:v>6.0600000000000001E-2</c:v>
                </c:pt>
                <c:pt idx="3">
                  <c:v>0.48480000000000001</c:v>
                </c:pt>
                <c:pt idx="4">
                  <c:v>6.0600000000000001E-2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5E4-460E-854C-8B33469D4A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273144"/>
        <c:axId val="161095224"/>
      </c:barChart>
      <c:catAx>
        <c:axId val="169273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1095224"/>
        <c:crosses val="autoZero"/>
        <c:auto val="1"/>
        <c:lblAlgn val="ctr"/>
        <c:lblOffset val="100"/>
        <c:noMultiLvlLbl val="0"/>
      </c:catAx>
      <c:valAx>
        <c:axId val="16109522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bg2"/>
              </a:solidFill>
              <a:prstDash val="solid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2731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 sz="1400" b="0" cap="none">
                <a:latin typeface="+mn-lt"/>
              </a:rPr>
              <a:t>Influence of </a:t>
            </a:r>
            <a:r>
              <a:rPr lang="en-US" sz="1400" b="0">
                <a:latin typeface="+mn-lt"/>
              </a:rPr>
              <a:t>SDGs (</a:t>
            </a:r>
            <a:r>
              <a:rPr lang="en-US" sz="1400" b="0" cap="none">
                <a:latin typeface="+mn-lt"/>
              </a:rPr>
              <a:t>n</a:t>
            </a:r>
            <a:r>
              <a:rPr lang="en-US" sz="1400" b="0">
                <a:latin typeface="+mn-lt"/>
              </a:rPr>
              <a:t>=460</a:t>
            </a:r>
            <a:r>
              <a:rPr lang="en-US" sz="1400" b="0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A0-4034-A622-2D9AB817F8EF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A0-4034-A622-2D9AB817F8EF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AA0-4034-A622-2D9AB817F8EF}"/>
              </c:ext>
            </c:extLst>
          </c:dPt>
          <c:dLbls>
            <c:dLbl>
              <c:idx val="2"/>
              <c:layout>
                <c:manualLayout>
                  <c:x val="0.12084900845727617"/>
                  <c:y val="0.1607749031371078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AA0-4034-A622-2D9AB817F8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don't know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0.64349999999999996</c:v>
                </c:pt>
                <c:pt idx="1">
                  <c:v>0.15</c:v>
                </c:pt>
                <c:pt idx="2">
                  <c:v>0.20649999999999999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AA0-4034-A622-2D9AB817F8EF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Areas of </a:t>
            </a:r>
            <a:r>
              <a:rPr lang="en-US" dirty="0" smtClean="0"/>
              <a:t>engagement with SD </a:t>
            </a:r>
            <a:r>
              <a:rPr lang="en-US" dirty="0"/>
              <a:t>(n=460)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Global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Education &amp; Teaching</c:v>
                </c:pt>
                <c:pt idx="1">
                  <c:v>Research</c:v>
                </c:pt>
                <c:pt idx="2">
                  <c:v>Community Engagement</c:v>
                </c:pt>
                <c:pt idx="3">
                  <c:v>Campus Operations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0.83479999999999999</c:v>
                </c:pt>
                <c:pt idx="1">
                  <c:v>0.67830000000000001</c:v>
                </c:pt>
                <c:pt idx="2">
                  <c:v>0.55430000000000001</c:v>
                </c:pt>
                <c:pt idx="3">
                  <c:v>0.60429999999999995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F9-4A10-A8A0-43805C33FD3E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Africa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Education &amp; Teaching</c:v>
                </c:pt>
                <c:pt idx="1">
                  <c:v>Research</c:v>
                </c:pt>
                <c:pt idx="2">
                  <c:v>Community Engagement</c:v>
                </c:pt>
                <c:pt idx="3">
                  <c:v>Campus Operations</c:v>
                </c:pt>
              </c:strCache>
            </c:strRef>
          </c:cat>
          <c:val>
            <c:numRef>
              <c:f>Sheet1!$D$2:$D$5</c:f>
              <c:numCache>
                <c:formatCode>0.00%</c:formatCode>
                <c:ptCount val="4"/>
                <c:pt idx="0">
                  <c:v>0.8861</c:v>
                </c:pt>
                <c:pt idx="1">
                  <c:v>0.60750000000000004</c:v>
                </c:pt>
                <c:pt idx="2">
                  <c:v>0.35439999999999999</c:v>
                </c:pt>
                <c:pt idx="3">
                  <c:v>0.35439999999999999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F9-4A10-A8A0-43805C33FD3E}"/>
            </c:ext>
          </c:extLst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Asia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Education &amp; Teaching</c:v>
                </c:pt>
                <c:pt idx="1">
                  <c:v>Research</c:v>
                </c:pt>
                <c:pt idx="2">
                  <c:v>Community Engagement</c:v>
                </c:pt>
                <c:pt idx="3">
                  <c:v>Campus Operations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0.78869999999999996</c:v>
                </c:pt>
                <c:pt idx="1">
                  <c:v>0.59150000000000003</c:v>
                </c:pt>
                <c:pt idx="2">
                  <c:v>0.53520000000000001</c:v>
                </c:pt>
                <c:pt idx="3">
                  <c:v>0.50700000000000001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F9-4A10-A8A0-43805C33FD3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Europe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Education &amp; Teaching</c:v>
                </c:pt>
                <c:pt idx="1">
                  <c:v>Research</c:v>
                </c:pt>
                <c:pt idx="2">
                  <c:v>Community Engagement</c:v>
                </c:pt>
                <c:pt idx="3">
                  <c:v>Campus Operations</c:v>
                </c:pt>
              </c:strCache>
            </c:strRef>
          </c:cat>
          <c:val>
            <c:numRef>
              <c:f>Sheet1!$E$2:$E$5</c:f>
              <c:numCache>
                <c:formatCode>0.00%</c:formatCode>
                <c:ptCount val="4"/>
                <c:pt idx="0">
                  <c:v>0.86929999999999996</c:v>
                </c:pt>
                <c:pt idx="1">
                  <c:v>0.68179999999999996</c:v>
                </c:pt>
                <c:pt idx="2">
                  <c:v>0.60229999999999995</c:v>
                </c:pt>
                <c:pt idx="3">
                  <c:v>0.73860000000000003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F9-4A10-A8A0-43805C33FD3E}"/>
            </c:ext>
          </c:extLst>
        </c:ser>
        <c:ser>
          <c:idx val="5"/>
          <c:order val="4"/>
          <c:tx>
            <c:strRef>
              <c:f>Sheet1!$G$1</c:f>
              <c:strCache>
                <c:ptCount val="1"/>
                <c:pt idx="0">
                  <c:v>Latin America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Education &amp; Teaching</c:v>
                </c:pt>
                <c:pt idx="1">
                  <c:v>Research</c:v>
                </c:pt>
                <c:pt idx="2">
                  <c:v>Community Engagement</c:v>
                </c:pt>
                <c:pt idx="3">
                  <c:v>Campus Operations</c:v>
                </c:pt>
              </c:strCache>
            </c:strRef>
          </c:cat>
          <c:val>
            <c:numRef>
              <c:f>Sheet1!$G$2:$G$5</c:f>
              <c:numCache>
                <c:formatCode>0.00%</c:formatCode>
                <c:ptCount val="4"/>
                <c:pt idx="0">
                  <c:v>0.78490000000000004</c:v>
                </c:pt>
                <c:pt idx="1">
                  <c:v>0.75270000000000004</c:v>
                </c:pt>
                <c:pt idx="2">
                  <c:v>0.60219999999999996</c:v>
                </c:pt>
                <c:pt idx="3">
                  <c:v>0.53759999999999997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F9-4A10-A8A0-43805C33FD3E}"/>
            </c:ext>
          </c:extLst>
        </c:ser>
        <c:ser>
          <c:idx val="4"/>
          <c:order val="5"/>
          <c:tx>
            <c:strRef>
              <c:f>Sheet1!$F$1</c:f>
              <c:strCache>
                <c:ptCount val="1"/>
                <c:pt idx="0">
                  <c:v>Middle East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Education &amp; Teaching</c:v>
                </c:pt>
                <c:pt idx="1">
                  <c:v>Research</c:v>
                </c:pt>
                <c:pt idx="2">
                  <c:v>Community Engagement</c:v>
                </c:pt>
                <c:pt idx="3">
                  <c:v>Campus Operations</c:v>
                </c:pt>
              </c:strCache>
            </c:strRef>
          </c:cat>
          <c:val>
            <c:numRef>
              <c:f>Sheet1!$F$2:$F$5</c:f>
              <c:numCache>
                <c:formatCode>0.00%</c:formatCode>
                <c:ptCount val="4"/>
                <c:pt idx="0">
                  <c:v>0.84619999999999995</c:v>
                </c:pt>
                <c:pt idx="1">
                  <c:v>0.84619999999999995</c:v>
                </c:pt>
                <c:pt idx="2">
                  <c:v>0.53849999999999998</c:v>
                </c:pt>
                <c:pt idx="3">
                  <c:v>0.92310000000000003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9F9-4A10-A8A0-43805C33FD3E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North America &amp; Australia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Education &amp; Teaching</c:v>
                </c:pt>
                <c:pt idx="1">
                  <c:v>Research</c:v>
                </c:pt>
                <c:pt idx="2">
                  <c:v>Community Engagement</c:v>
                </c:pt>
                <c:pt idx="3">
                  <c:v>Campus Operations</c:v>
                </c:pt>
              </c:strCache>
            </c:strRef>
          </c:cat>
          <c:val>
            <c:numRef>
              <c:f>Sheet1!$H$2:$H$5</c:f>
              <c:numCache>
                <c:formatCode>0%</c:formatCode>
                <c:ptCount val="4"/>
                <c:pt idx="0">
                  <c:v>0.74070000000000003</c:v>
                </c:pt>
                <c:pt idx="1">
                  <c:v>0.74</c:v>
                </c:pt>
                <c:pt idx="2" formatCode="0.00%">
                  <c:v>0.74</c:v>
                </c:pt>
                <c:pt idx="3" formatCode="0.00%">
                  <c:v>0.77780000000000005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9F9-4A10-A8A0-43805C33FD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3940936"/>
        <c:axId val="253941264"/>
      </c:barChart>
      <c:catAx>
        <c:axId val="253940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53941264"/>
        <c:crosses val="autoZero"/>
        <c:auto val="1"/>
        <c:lblAlgn val="ctr"/>
        <c:lblOffset val="100"/>
        <c:noMultiLvlLbl val="0"/>
      </c:catAx>
      <c:valAx>
        <c:axId val="25394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53940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Education &amp; </a:t>
            </a:r>
            <a:r>
              <a:rPr lang="en-US" dirty="0" smtClean="0"/>
              <a:t>Teaching incorporating</a:t>
            </a:r>
            <a:r>
              <a:rPr lang="en-US" baseline="0" dirty="0" smtClean="0"/>
              <a:t> the SDGs</a:t>
            </a:r>
            <a:r>
              <a:rPr lang="en-US" dirty="0" smtClean="0"/>
              <a:t> </a:t>
            </a:r>
            <a:r>
              <a:rPr lang="en-US" dirty="0"/>
              <a:t>(n=266)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Good established work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5243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9FF-49E4-AA76-A47638A86B29}"/>
              </c:ext>
            </c:extLst>
          </c:dPt>
          <c:dPt>
            <c:idx val="1"/>
            <c:invertIfNegative val="0"/>
            <c:bubble3D val="0"/>
            <c:spPr>
              <a:solidFill>
                <a:srgbClr val="DDA63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9FF-49E4-AA76-A47638A86B29}"/>
              </c:ext>
            </c:extLst>
          </c:dPt>
          <c:dPt>
            <c:idx val="2"/>
            <c:invertIfNegative val="0"/>
            <c:bubble3D val="0"/>
            <c:spPr>
              <a:solidFill>
                <a:srgbClr val="4C9F3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9FF-49E4-AA76-A47638A86B29}"/>
              </c:ext>
            </c:extLst>
          </c:dPt>
          <c:dPt>
            <c:idx val="3"/>
            <c:invertIfNegative val="0"/>
            <c:bubble3D val="0"/>
            <c:spPr>
              <a:solidFill>
                <a:srgbClr val="C5192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FF-49E4-AA76-A47638A86B29}"/>
              </c:ext>
            </c:extLst>
          </c:dPt>
          <c:dPt>
            <c:idx val="4"/>
            <c:invertIfNegative val="0"/>
            <c:bubble3D val="0"/>
            <c:spPr>
              <a:solidFill>
                <a:srgbClr val="FF3A2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9FF-49E4-AA76-A47638A86B29}"/>
              </c:ext>
            </c:extLst>
          </c:dPt>
          <c:dPt>
            <c:idx val="5"/>
            <c:invertIfNegative val="0"/>
            <c:bubble3D val="0"/>
            <c:spPr>
              <a:solidFill>
                <a:srgbClr val="26BD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9FF-49E4-AA76-A47638A86B29}"/>
              </c:ext>
            </c:extLst>
          </c:dPt>
          <c:dPt>
            <c:idx val="6"/>
            <c:invertIfNegative val="0"/>
            <c:bubble3D val="0"/>
            <c:spPr>
              <a:solidFill>
                <a:srgbClr val="FCC30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9FF-49E4-AA76-A47638A86B29}"/>
              </c:ext>
            </c:extLst>
          </c:dPt>
          <c:dPt>
            <c:idx val="7"/>
            <c:invertIfNegative val="0"/>
            <c:bubble3D val="0"/>
            <c:spPr>
              <a:solidFill>
                <a:srgbClr val="A2194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9FF-49E4-AA76-A47638A86B29}"/>
              </c:ext>
            </c:extLst>
          </c:dPt>
          <c:dPt>
            <c:idx val="8"/>
            <c:invertIfNegative val="0"/>
            <c:bubble3D val="0"/>
            <c:spPr>
              <a:solidFill>
                <a:srgbClr val="FD692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9FF-49E4-AA76-A47638A86B29}"/>
              </c:ext>
            </c:extLst>
          </c:dPt>
          <c:dPt>
            <c:idx val="9"/>
            <c:invertIfNegative val="0"/>
            <c:bubble3D val="0"/>
            <c:spPr>
              <a:solidFill>
                <a:srgbClr val="DD136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69FF-49E4-AA76-A47638A86B29}"/>
              </c:ext>
            </c:extLst>
          </c:dPt>
          <c:dPt>
            <c:idx val="10"/>
            <c:invertIfNegative val="0"/>
            <c:bubble3D val="0"/>
            <c:spPr>
              <a:solidFill>
                <a:srgbClr val="FD9D2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69FF-49E4-AA76-A47638A86B29}"/>
              </c:ext>
            </c:extLst>
          </c:dPt>
          <c:dPt>
            <c:idx val="11"/>
            <c:invertIfNegative val="0"/>
            <c:bubble3D val="0"/>
            <c:spPr>
              <a:solidFill>
                <a:srgbClr val="BF8B2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69FF-49E4-AA76-A47638A86B29}"/>
              </c:ext>
            </c:extLst>
          </c:dPt>
          <c:dPt>
            <c:idx val="12"/>
            <c:invertIfNegative val="0"/>
            <c:bubble3D val="0"/>
            <c:spPr>
              <a:solidFill>
                <a:srgbClr val="3F7E4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69FF-49E4-AA76-A47638A86B29}"/>
              </c:ext>
            </c:extLst>
          </c:dPt>
          <c:dPt>
            <c:idx val="13"/>
            <c:invertIfNegative val="0"/>
            <c:bubble3D val="0"/>
            <c:spPr>
              <a:solidFill>
                <a:srgbClr val="0A97D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69FF-49E4-AA76-A47638A86B29}"/>
              </c:ext>
            </c:extLst>
          </c:dPt>
          <c:dPt>
            <c:idx val="14"/>
            <c:invertIfNegative val="0"/>
            <c:bubble3D val="0"/>
            <c:spPr>
              <a:solidFill>
                <a:srgbClr val="56C02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69FF-49E4-AA76-A47638A86B29}"/>
              </c:ext>
            </c:extLst>
          </c:dPt>
          <c:dPt>
            <c:idx val="15"/>
            <c:invertIfNegative val="0"/>
            <c:bubble3D val="0"/>
            <c:spPr>
              <a:solidFill>
                <a:srgbClr val="0068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69FF-49E4-AA76-A47638A86B29}"/>
              </c:ext>
            </c:extLst>
          </c:dPt>
          <c:cat>
            <c:strRef>
              <c:f>Sheet1!$A$2:$A$17</c:f>
              <c:strCache>
                <c:ptCount val="16"/>
                <c:pt idx="0">
                  <c:v>Ending poverty</c:v>
                </c:pt>
                <c:pt idx="1">
                  <c:v>Zero Hunger</c:v>
                </c:pt>
                <c:pt idx="2">
                  <c:v>Achieving good health and well-being</c:v>
                </c:pt>
                <c:pt idx="3">
                  <c:v>Quality education</c:v>
                </c:pt>
                <c:pt idx="4">
                  <c:v>Gender equality</c:v>
                </c:pt>
                <c:pt idx="5">
                  <c:v>Clean water and sanitation</c:v>
                </c:pt>
                <c:pt idx="6">
                  <c:v>Clean energy</c:v>
                </c:pt>
                <c:pt idx="7">
                  <c:v>Decent Work and Economic Growth</c:v>
                </c:pt>
                <c:pt idx="8">
                  <c:v>Industry, Innovation and Infrastructure</c:v>
                </c:pt>
                <c:pt idx="9">
                  <c:v>Reduced Inequalities</c:v>
                </c:pt>
                <c:pt idx="10">
                  <c:v>Sustainable Cities and Communities</c:v>
                </c:pt>
                <c:pt idx="11">
                  <c:v>Responsible Consumption and Production</c:v>
                </c:pt>
                <c:pt idx="12">
                  <c:v>Climate Action</c:v>
                </c:pt>
                <c:pt idx="13">
                  <c:v>Life below Water</c:v>
                </c:pt>
                <c:pt idx="14">
                  <c:v>Life on Land</c:v>
                </c:pt>
                <c:pt idx="15">
                  <c:v>Peace, Justice</c:v>
                </c:pt>
              </c:strCache>
            </c:strRef>
          </c:cat>
          <c:val>
            <c:numRef>
              <c:f>Sheet1!$B$2:$B$17</c:f>
              <c:numCache>
                <c:formatCode>0.00%</c:formatCode>
                <c:ptCount val="16"/>
                <c:pt idx="0">
                  <c:v>0.25563909774436089</c:v>
                </c:pt>
                <c:pt idx="1">
                  <c:v>0.12781954887218044</c:v>
                </c:pt>
                <c:pt idx="2">
                  <c:v>0.41353383458646614</c:v>
                </c:pt>
                <c:pt idx="3">
                  <c:v>0.69172932330827064</c:v>
                </c:pt>
                <c:pt idx="4">
                  <c:v>0.48120300751879697</c:v>
                </c:pt>
                <c:pt idx="5">
                  <c:v>0.32706766917293234</c:v>
                </c:pt>
                <c:pt idx="6">
                  <c:v>0.33082706766917291</c:v>
                </c:pt>
                <c:pt idx="7">
                  <c:v>0.30827067669172931</c:v>
                </c:pt>
                <c:pt idx="8">
                  <c:v>0.3007518796992481</c:v>
                </c:pt>
                <c:pt idx="9">
                  <c:v>0.33458646616541354</c:v>
                </c:pt>
                <c:pt idx="10">
                  <c:v>0.2857142857142857</c:v>
                </c:pt>
                <c:pt idx="11">
                  <c:v>0.24812030075187969</c:v>
                </c:pt>
                <c:pt idx="12">
                  <c:v>0.36842105263157893</c:v>
                </c:pt>
                <c:pt idx="13">
                  <c:v>0.15037593984962405</c:v>
                </c:pt>
                <c:pt idx="14">
                  <c:v>0.26691729323308272</c:v>
                </c:pt>
                <c:pt idx="15">
                  <c:v>0.36842105263157893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69FF-49E4-AA76-A47638A86B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Emerging work</c:v>
                </c:pt>
              </c:strCache>
            </c:strRef>
          </c:tx>
          <c:spPr>
            <a:pattFill prst="pct25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pct25">
                <a:fgClr>
                  <a:srgbClr val="E5243B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69FF-49E4-AA76-A47638A86B29}"/>
              </c:ext>
            </c:extLst>
          </c:dPt>
          <c:dPt>
            <c:idx val="1"/>
            <c:invertIfNegative val="0"/>
            <c:bubble3D val="0"/>
            <c:spPr>
              <a:pattFill prst="pct25">
                <a:fgClr>
                  <a:srgbClr val="DDA63A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4-69FF-49E4-AA76-A47638A86B29}"/>
              </c:ext>
            </c:extLst>
          </c:dPt>
          <c:dPt>
            <c:idx val="2"/>
            <c:invertIfNegative val="0"/>
            <c:bubble3D val="0"/>
            <c:spPr>
              <a:pattFill prst="pct25">
                <a:fgClr>
                  <a:srgbClr val="4C9F38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6-69FF-49E4-AA76-A47638A86B29}"/>
              </c:ext>
            </c:extLst>
          </c:dPt>
          <c:dPt>
            <c:idx val="3"/>
            <c:invertIfNegative val="0"/>
            <c:bubble3D val="0"/>
            <c:spPr>
              <a:pattFill prst="pct25">
                <a:fgClr>
                  <a:srgbClr val="C5192D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8-69FF-49E4-AA76-A47638A86B29}"/>
              </c:ext>
            </c:extLst>
          </c:dPt>
          <c:dPt>
            <c:idx val="4"/>
            <c:invertIfNegative val="0"/>
            <c:bubble3D val="0"/>
            <c:spPr>
              <a:pattFill prst="pct25">
                <a:fgClr>
                  <a:srgbClr val="FF3A2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A-69FF-49E4-AA76-A47638A86B29}"/>
              </c:ext>
            </c:extLst>
          </c:dPt>
          <c:dPt>
            <c:idx val="5"/>
            <c:invertIfNegative val="0"/>
            <c:bubble3D val="0"/>
            <c:spPr>
              <a:pattFill prst="pct25">
                <a:fgClr>
                  <a:srgbClr val="26BDE2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C-69FF-49E4-AA76-A47638A86B29}"/>
              </c:ext>
            </c:extLst>
          </c:dPt>
          <c:dPt>
            <c:idx val="6"/>
            <c:invertIfNegative val="0"/>
            <c:bubble3D val="0"/>
            <c:spPr>
              <a:pattFill prst="pct25">
                <a:fgClr>
                  <a:srgbClr val="FCC30B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E-69FF-49E4-AA76-A47638A86B29}"/>
              </c:ext>
            </c:extLst>
          </c:dPt>
          <c:dPt>
            <c:idx val="7"/>
            <c:invertIfNegative val="0"/>
            <c:bubble3D val="0"/>
            <c:spPr>
              <a:pattFill prst="pct25">
                <a:fgClr>
                  <a:srgbClr val="A21942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0-69FF-49E4-AA76-A47638A86B29}"/>
              </c:ext>
            </c:extLst>
          </c:dPt>
          <c:dPt>
            <c:idx val="8"/>
            <c:invertIfNegative val="0"/>
            <c:bubble3D val="0"/>
            <c:spPr>
              <a:pattFill prst="pct25">
                <a:fgClr>
                  <a:srgbClr val="FD6925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2-69FF-49E4-AA76-A47638A86B29}"/>
              </c:ext>
            </c:extLst>
          </c:dPt>
          <c:dPt>
            <c:idx val="9"/>
            <c:invertIfNegative val="0"/>
            <c:bubble3D val="0"/>
            <c:spPr>
              <a:pattFill prst="pct25">
                <a:fgClr>
                  <a:srgbClr val="DD1367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4-69FF-49E4-AA76-A47638A86B29}"/>
              </c:ext>
            </c:extLst>
          </c:dPt>
          <c:dPt>
            <c:idx val="10"/>
            <c:invertIfNegative val="0"/>
            <c:bubble3D val="0"/>
            <c:spPr>
              <a:pattFill prst="pct25">
                <a:fgClr>
                  <a:srgbClr val="FD9D24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6-69FF-49E4-AA76-A47638A86B29}"/>
              </c:ext>
            </c:extLst>
          </c:dPt>
          <c:dPt>
            <c:idx val="11"/>
            <c:invertIfNegative val="0"/>
            <c:bubble3D val="0"/>
            <c:spPr>
              <a:pattFill prst="pct25">
                <a:fgClr>
                  <a:srgbClr val="BF8B2E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8-69FF-49E4-AA76-A47638A86B29}"/>
              </c:ext>
            </c:extLst>
          </c:dPt>
          <c:dPt>
            <c:idx val="12"/>
            <c:invertIfNegative val="0"/>
            <c:bubble3D val="0"/>
            <c:spPr>
              <a:pattFill prst="pct25">
                <a:fgClr>
                  <a:srgbClr val="3F7E44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A-69FF-49E4-AA76-A47638A86B29}"/>
              </c:ext>
            </c:extLst>
          </c:dPt>
          <c:dPt>
            <c:idx val="13"/>
            <c:invertIfNegative val="0"/>
            <c:bubble3D val="0"/>
            <c:spPr>
              <a:pattFill prst="pct25">
                <a:fgClr>
                  <a:srgbClr val="0A97D9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C-69FF-49E4-AA76-A47638A86B29}"/>
              </c:ext>
            </c:extLst>
          </c:dPt>
          <c:dPt>
            <c:idx val="14"/>
            <c:invertIfNegative val="0"/>
            <c:bubble3D val="0"/>
            <c:spPr>
              <a:pattFill prst="pct25">
                <a:fgClr>
                  <a:srgbClr val="56C02B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E-69FF-49E4-AA76-A47638A86B29}"/>
              </c:ext>
            </c:extLst>
          </c:dPt>
          <c:dPt>
            <c:idx val="15"/>
            <c:invertIfNegative val="0"/>
            <c:bubble3D val="0"/>
            <c:spPr>
              <a:pattFill prst="pct25">
                <a:fgClr>
                  <a:srgbClr val="00689D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0-69FF-49E4-AA76-A47638A86B29}"/>
              </c:ext>
            </c:extLst>
          </c:dPt>
          <c:cat>
            <c:strRef>
              <c:f>Sheet1!$A$2:$A$17</c:f>
              <c:strCache>
                <c:ptCount val="16"/>
                <c:pt idx="0">
                  <c:v>Ending poverty</c:v>
                </c:pt>
                <c:pt idx="1">
                  <c:v>Zero Hunger</c:v>
                </c:pt>
                <c:pt idx="2">
                  <c:v>Achieving good health and well-being</c:v>
                </c:pt>
                <c:pt idx="3">
                  <c:v>Quality education</c:v>
                </c:pt>
                <c:pt idx="4">
                  <c:v>Gender equality</c:v>
                </c:pt>
                <c:pt idx="5">
                  <c:v>Clean water and sanitation</c:v>
                </c:pt>
                <c:pt idx="6">
                  <c:v>Clean energy</c:v>
                </c:pt>
                <c:pt idx="7">
                  <c:v>Decent Work and Economic Growth</c:v>
                </c:pt>
                <c:pt idx="8">
                  <c:v>Industry, Innovation and Infrastructure</c:v>
                </c:pt>
                <c:pt idx="9">
                  <c:v>Reduced Inequalities</c:v>
                </c:pt>
                <c:pt idx="10">
                  <c:v>Sustainable Cities and Communities</c:v>
                </c:pt>
                <c:pt idx="11">
                  <c:v>Responsible Consumption and Production</c:v>
                </c:pt>
                <c:pt idx="12">
                  <c:v>Climate Action</c:v>
                </c:pt>
                <c:pt idx="13">
                  <c:v>Life below Water</c:v>
                </c:pt>
                <c:pt idx="14">
                  <c:v>Life on Land</c:v>
                </c:pt>
                <c:pt idx="15">
                  <c:v>Peace, Justice</c:v>
                </c:pt>
              </c:strCache>
            </c:strRef>
          </c:cat>
          <c:val>
            <c:numRef>
              <c:f>Sheet1!$C$2:$C$17</c:f>
              <c:numCache>
                <c:formatCode>0.00%</c:formatCode>
                <c:ptCount val="16"/>
                <c:pt idx="0">
                  <c:v>0.26315789473684209</c:v>
                </c:pt>
                <c:pt idx="1">
                  <c:v>0.22932330827067668</c:v>
                </c:pt>
                <c:pt idx="2">
                  <c:v>0.23684210526315788</c:v>
                </c:pt>
                <c:pt idx="3">
                  <c:v>0.14661654135338345</c:v>
                </c:pt>
                <c:pt idx="4">
                  <c:v>0.22180451127819548</c:v>
                </c:pt>
                <c:pt idx="5">
                  <c:v>0.19172932330827067</c:v>
                </c:pt>
                <c:pt idx="6">
                  <c:v>0.24436090225563908</c:v>
                </c:pt>
                <c:pt idx="7">
                  <c:v>0.22180451127819548</c:v>
                </c:pt>
                <c:pt idx="8">
                  <c:v>0.26691729323308272</c:v>
                </c:pt>
                <c:pt idx="9">
                  <c:v>0.21428571428571427</c:v>
                </c:pt>
                <c:pt idx="10">
                  <c:v>0.2781954887218045</c:v>
                </c:pt>
                <c:pt idx="11">
                  <c:v>0.35338345864661652</c:v>
                </c:pt>
                <c:pt idx="12">
                  <c:v>0.25939849624060152</c:v>
                </c:pt>
                <c:pt idx="13">
                  <c:v>0.12030075187969924</c:v>
                </c:pt>
                <c:pt idx="14">
                  <c:v>0.18045112781954886</c:v>
                </c:pt>
                <c:pt idx="15">
                  <c:v>0.19172932330827067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1-69FF-49E4-AA76-A47638A86B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525180504"/>
        <c:axId val="525187720"/>
      </c:barChart>
      <c:catAx>
        <c:axId val="525180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25187720"/>
        <c:crosses val="autoZero"/>
        <c:auto val="1"/>
        <c:lblAlgn val="ctr"/>
        <c:lblOffset val="100"/>
        <c:noMultiLvlLbl val="0"/>
      </c:catAx>
      <c:valAx>
        <c:axId val="5251877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2518050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Cooperation with other</a:t>
            </a:r>
            <a:r>
              <a:rPr lang="en-US" baseline="0"/>
              <a:t> HEIs (n=351)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Global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Yes, at a local level</c:v>
                </c:pt>
                <c:pt idx="1">
                  <c:v>Yes, at a national level</c:v>
                </c:pt>
                <c:pt idx="2">
                  <c:v>Yes, at a regional level</c:v>
                </c:pt>
                <c:pt idx="3">
                  <c:v>Yes, at a global level</c:v>
                </c:pt>
                <c:pt idx="4">
                  <c:v>No</c:v>
                </c:pt>
                <c:pt idx="5">
                  <c:v>I don't know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0.37319999999999998</c:v>
                </c:pt>
                <c:pt idx="1">
                  <c:v>0.33050000000000002</c:v>
                </c:pt>
                <c:pt idx="2">
                  <c:v>0.37040000000000001</c:v>
                </c:pt>
                <c:pt idx="3">
                  <c:v>0.39029999999999998</c:v>
                </c:pt>
                <c:pt idx="4">
                  <c:v>0.12540000000000001</c:v>
                </c:pt>
                <c:pt idx="5">
                  <c:v>0.12540000000000001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BB-49A4-8E55-7349CF7479ED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Africa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Yes, at a local level</c:v>
                </c:pt>
                <c:pt idx="1">
                  <c:v>Yes, at a national level</c:v>
                </c:pt>
                <c:pt idx="2">
                  <c:v>Yes, at a regional level</c:v>
                </c:pt>
                <c:pt idx="3">
                  <c:v>Yes, at a global level</c:v>
                </c:pt>
                <c:pt idx="4">
                  <c:v>No</c:v>
                </c:pt>
                <c:pt idx="5">
                  <c:v>I don't know</c:v>
                </c:pt>
              </c:strCache>
            </c:strRef>
          </c:cat>
          <c:val>
            <c:numRef>
              <c:f>Sheet1!$D$2:$D$7</c:f>
              <c:numCache>
                <c:formatCode>0.00%</c:formatCode>
                <c:ptCount val="6"/>
                <c:pt idx="0">
                  <c:v>0.35560000000000003</c:v>
                </c:pt>
                <c:pt idx="1">
                  <c:v>0.44440000000000002</c:v>
                </c:pt>
                <c:pt idx="2">
                  <c:v>0.33329999999999999</c:v>
                </c:pt>
                <c:pt idx="3">
                  <c:v>0.31109999999999999</c:v>
                </c:pt>
                <c:pt idx="4">
                  <c:v>0.15559999999999999</c:v>
                </c:pt>
                <c:pt idx="5">
                  <c:v>0.22220000000000001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BB-49A4-8E55-7349CF7479ED}"/>
            </c:ext>
          </c:extLst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Asia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Yes, at a local level</c:v>
                </c:pt>
                <c:pt idx="1">
                  <c:v>Yes, at a national level</c:v>
                </c:pt>
                <c:pt idx="2">
                  <c:v>Yes, at a regional level</c:v>
                </c:pt>
                <c:pt idx="3">
                  <c:v>Yes, at a global level</c:v>
                </c:pt>
                <c:pt idx="4">
                  <c:v>No</c:v>
                </c:pt>
                <c:pt idx="5">
                  <c:v>I don't know</c:v>
                </c:pt>
              </c:strCache>
            </c:strRef>
          </c:cat>
          <c:val>
            <c:numRef>
              <c:f>Sheet1!$C$2:$C$7</c:f>
              <c:numCache>
                <c:formatCode>0.00%</c:formatCode>
                <c:ptCount val="6"/>
                <c:pt idx="0">
                  <c:v>0.42859999999999998</c:v>
                </c:pt>
                <c:pt idx="1">
                  <c:v>0.30359999999999998</c:v>
                </c:pt>
                <c:pt idx="2">
                  <c:v>0.16070000000000001</c:v>
                </c:pt>
                <c:pt idx="3">
                  <c:v>0.35709999999999997</c:v>
                </c:pt>
                <c:pt idx="4">
                  <c:v>0.19639999999999999</c:v>
                </c:pt>
                <c:pt idx="5">
                  <c:v>8.9300000000000004E-2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BB-49A4-8E55-7349CF7479E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Europe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Yes, at a local level</c:v>
                </c:pt>
                <c:pt idx="1">
                  <c:v>Yes, at a national level</c:v>
                </c:pt>
                <c:pt idx="2">
                  <c:v>Yes, at a regional level</c:v>
                </c:pt>
                <c:pt idx="3">
                  <c:v>Yes, at a global level</c:v>
                </c:pt>
                <c:pt idx="4">
                  <c:v>No</c:v>
                </c:pt>
                <c:pt idx="5">
                  <c:v>I don't know</c:v>
                </c:pt>
              </c:strCache>
            </c:strRef>
          </c:cat>
          <c:val>
            <c:numRef>
              <c:f>Sheet1!$E$2:$E$7</c:f>
              <c:numCache>
                <c:formatCode>0.00%</c:formatCode>
                <c:ptCount val="6"/>
                <c:pt idx="0">
                  <c:v>0.36109999999999998</c:v>
                </c:pt>
                <c:pt idx="1">
                  <c:v>0.38890000000000002</c:v>
                </c:pt>
                <c:pt idx="2">
                  <c:v>0.45140000000000002</c:v>
                </c:pt>
                <c:pt idx="3">
                  <c:v>0.50690000000000002</c:v>
                </c:pt>
                <c:pt idx="4">
                  <c:v>6.9400000000000003E-2</c:v>
                </c:pt>
                <c:pt idx="5">
                  <c:v>9.7199999999999995E-2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BB-49A4-8E55-7349CF7479ED}"/>
            </c:ext>
          </c:extLst>
        </c:ser>
        <c:ser>
          <c:idx val="5"/>
          <c:order val="4"/>
          <c:tx>
            <c:strRef>
              <c:f>Sheet1!$G$1</c:f>
              <c:strCache>
                <c:ptCount val="1"/>
                <c:pt idx="0">
                  <c:v>Latin America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Yes, at a local level</c:v>
                </c:pt>
                <c:pt idx="1">
                  <c:v>Yes, at a national level</c:v>
                </c:pt>
                <c:pt idx="2">
                  <c:v>Yes, at a regional level</c:v>
                </c:pt>
                <c:pt idx="3">
                  <c:v>Yes, at a global level</c:v>
                </c:pt>
                <c:pt idx="4">
                  <c:v>No</c:v>
                </c:pt>
                <c:pt idx="5">
                  <c:v>I don't know</c:v>
                </c:pt>
              </c:strCache>
            </c:strRef>
          </c:cat>
          <c:val>
            <c:numRef>
              <c:f>Sheet1!$G$2:$G$7</c:f>
              <c:numCache>
                <c:formatCode>0.00%</c:formatCode>
                <c:ptCount val="6"/>
                <c:pt idx="0">
                  <c:v>0.32390000000000002</c:v>
                </c:pt>
                <c:pt idx="1">
                  <c:v>0.15490000000000001</c:v>
                </c:pt>
                <c:pt idx="2">
                  <c:v>0.39439999999999997</c:v>
                </c:pt>
                <c:pt idx="3">
                  <c:v>0.28170000000000001</c:v>
                </c:pt>
                <c:pt idx="4">
                  <c:v>0.14080000000000001</c:v>
                </c:pt>
                <c:pt idx="5">
                  <c:v>0.14080000000000001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BB-49A4-8E55-7349CF7479ED}"/>
            </c:ext>
          </c:extLst>
        </c:ser>
        <c:ser>
          <c:idx val="4"/>
          <c:order val="5"/>
          <c:tx>
            <c:strRef>
              <c:f>Sheet1!$F$1</c:f>
              <c:strCache>
                <c:ptCount val="1"/>
                <c:pt idx="0">
                  <c:v>Middle East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Yes, at a local level</c:v>
                </c:pt>
                <c:pt idx="1">
                  <c:v>Yes, at a national level</c:v>
                </c:pt>
                <c:pt idx="2">
                  <c:v>Yes, at a regional level</c:v>
                </c:pt>
                <c:pt idx="3">
                  <c:v>Yes, at a global level</c:v>
                </c:pt>
                <c:pt idx="4">
                  <c:v>No</c:v>
                </c:pt>
                <c:pt idx="5">
                  <c:v>I don't know</c:v>
                </c:pt>
              </c:strCache>
            </c:strRef>
          </c:cat>
          <c:val>
            <c:numRef>
              <c:f>Sheet1!$F$2:$F$7</c:f>
              <c:numCache>
                <c:formatCode>0.00%</c:formatCode>
                <c:ptCount val="6"/>
                <c:pt idx="0">
                  <c:v>0.46150000000000002</c:v>
                </c:pt>
                <c:pt idx="1">
                  <c:v>0.30769999999999997</c:v>
                </c:pt>
                <c:pt idx="2">
                  <c:v>0.30769999999999997</c:v>
                </c:pt>
                <c:pt idx="3">
                  <c:v>0.30769999999999997</c:v>
                </c:pt>
                <c:pt idx="4">
                  <c:v>0.30769999999999997</c:v>
                </c:pt>
                <c:pt idx="5">
                  <c:v>0.15279999999999999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DBB-49A4-8E55-7349CF7479ED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North America &amp; Australia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Yes, at a local level</c:v>
                </c:pt>
                <c:pt idx="1">
                  <c:v>Yes, at a national level</c:v>
                </c:pt>
                <c:pt idx="2">
                  <c:v>Yes, at a regional level</c:v>
                </c:pt>
                <c:pt idx="3">
                  <c:v>Yes, at a global level</c:v>
                </c:pt>
                <c:pt idx="4">
                  <c:v>No</c:v>
                </c:pt>
                <c:pt idx="5">
                  <c:v>I don't know</c:v>
                </c:pt>
              </c:strCache>
            </c:strRef>
          </c:cat>
          <c:val>
            <c:numRef>
              <c:f>Sheet1!$H$2:$H$7</c:f>
              <c:numCache>
                <c:formatCode>0.00%</c:formatCode>
                <c:ptCount val="6"/>
                <c:pt idx="0">
                  <c:v>0.45450000000000002</c:v>
                </c:pt>
                <c:pt idx="1">
                  <c:v>0.36359999999999998</c:v>
                </c:pt>
                <c:pt idx="2">
                  <c:v>0.40910000000000002</c:v>
                </c:pt>
                <c:pt idx="3">
                  <c:v>0.2727</c:v>
                </c:pt>
                <c:pt idx="4">
                  <c:v>9.0899999999999995E-2</c:v>
                </c:pt>
                <c:pt idx="5">
                  <c:v>0.13639999999999999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DBB-49A4-8E55-7349CF7479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7720464"/>
        <c:axId val="437721776"/>
      </c:barChart>
      <c:catAx>
        <c:axId val="43772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37721776"/>
        <c:crosses val="autoZero"/>
        <c:auto val="1"/>
        <c:lblAlgn val="ctr"/>
        <c:lblOffset val="100"/>
        <c:noMultiLvlLbl val="0"/>
      </c:catAx>
      <c:valAx>
        <c:axId val="4377217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37720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800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>
      <cs:styleClr val="0"/>
    </cs:lnRef>
    <cs:fillRef idx="0"/>
    <cs:effectRef idx="0"/>
    <cs:fontRef idx="minor">
      <cs:styleClr val="0"/>
    </cs:fontRef>
    <cs:defRPr sz="900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1563C91-AF9B-4523-A9C4-0CCD9539DA9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105EE8E-A9D7-449D-B760-F6A021774E6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63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710248" y="4518203"/>
            <a:ext cx="5681980" cy="4004473"/>
          </a:xfrm>
        </p:spPr>
        <p:txBody>
          <a:bodyPr/>
          <a:lstStyle/>
          <a:p>
            <a:endParaRPr lang="en-US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5EE8E-A9D7-449D-B760-F6A021774E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36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5EE8E-A9D7-449D-B760-F6A021774E6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057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5EE8E-A9D7-449D-B760-F6A021774E6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501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5EE8E-A9D7-449D-B760-F6A021774E6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17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5EE8E-A9D7-449D-B760-F6A021774E6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177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5EE8E-A9D7-449D-B760-F6A021774E6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857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5EE8E-A9D7-449D-B760-F6A021774E6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0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5EE8E-A9D7-449D-B760-F6A021774E6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272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5EE8E-A9D7-449D-B760-F6A021774E6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540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5EE8E-A9D7-449D-B760-F6A021774E6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723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5EE8E-A9D7-449D-B760-F6A021774E6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67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5EE8E-A9D7-449D-B760-F6A021774E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119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5EE8E-A9D7-449D-B760-F6A021774E6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58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5EE8E-A9D7-449D-B760-F6A021774E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9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5EE8E-A9D7-449D-B760-F6A021774E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7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5EE8E-A9D7-449D-B760-F6A021774E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11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5EE8E-A9D7-449D-B760-F6A021774E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96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5EE8E-A9D7-449D-B760-F6A021774E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34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5EE8E-A9D7-449D-B760-F6A021774E6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64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5EE8E-A9D7-449D-B760-F6A021774E6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45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F959-96E7-47AE-B974-F176A47D6A57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International Association of </a:t>
            </a:r>
            <a:r>
              <a:rPr lang="fr-FR" dirty="0" err="1" smtClean="0"/>
              <a:t>Universities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C89F-AB2F-414D-9730-1131B5CAA0C6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813" y="5259879"/>
            <a:ext cx="1468167" cy="14131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26" y="5274341"/>
            <a:ext cx="1398718" cy="139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77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BA45-1246-4343-B195-80CF680574DB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International Association of </a:t>
            </a:r>
            <a:r>
              <a:rPr lang="fr-FR" dirty="0" err="1" smtClean="0"/>
              <a:t>Universities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C89F-AB2F-414D-9730-1131B5CAA0C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88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D4FE-89EF-4E2C-A906-5C3FDF9034B3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International Association of </a:t>
            </a:r>
            <a:r>
              <a:rPr lang="fr-FR" dirty="0" err="1" smtClean="0"/>
              <a:t>Universities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C89F-AB2F-414D-9730-1131B5CAA0C6}" type="slidenum">
              <a:rPr lang="en-US" smtClean="0"/>
              <a:t>‹N›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813" y="5259879"/>
            <a:ext cx="1468167" cy="14131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26" y="5274341"/>
            <a:ext cx="1398718" cy="139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29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30D6-F6CA-40A1-A8A7-B3688530CAF7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International Association of </a:t>
            </a:r>
            <a:r>
              <a:rPr lang="fr-FR" dirty="0" err="1" smtClean="0"/>
              <a:t>Universities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C89F-AB2F-414D-9730-1131B5CAA0C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76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413F-19B7-4C9C-A90C-E86ECDCB563E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International Association of </a:t>
            </a:r>
            <a:r>
              <a:rPr lang="fr-FR" dirty="0" err="1" smtClean="0"/>
              <a:t>Universities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C89F-AB2F-414D-9730-1131B5CAA0C6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813" y="5259879"/>
            <a:ext cx="1468167" cy="14131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26" y="5274341"/>
            <a:ext cx="1398718" cy="139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232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908F-3476-4189-8B27-778671331519}" type="datetime1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International Association of </a:t>
            </a:r>
            <a:r>
              <a:rPr lang="fr-FR" dirty="0" err="1" smtClean="0"/>
              <a:t>Universities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C89F-AB2F-414D-9730-1131B5CAA0C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8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CA9F-D1DE-4BDB-B21D-4BD2AD402AEE}" type="datetime1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International Association of </a:t>
            </a:r>
            <a:r>
              <a:rPr lang="fr-FR" dirty="0" err="1" smtClean="0"/>
              <a:t>Universities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C89F-AB2F-414D-9730-1131B5CAA0C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8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D521-13FB-4056-A792-605559134E0E}" type="datetime1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International Association of </a:t>
            </a:r>
            <a:r>
              <a:rPr lang="fr-FR" dirty="0" err="1" smtClean="0"/>
              <a:t>Universities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C89F-AB2F-414D-9730-1131B5CAA0C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29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71C2-FD28-42C6-8E21-7D053D528AAC}" type="datetime1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International Association of </a:t>
            </a:r>
            <a:r>
              <a:rPr lang="fr-FR" dirty="0" err="1" smtClean="0"/>
              <a:t>Universities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C89F-AB2F-414D-9730-1131B5CAA0C6}" type="slidenum">
              <a:rPr lang="en-US" smtClean="0"/>
              <a:t>‹N›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813" y="5259879"/>
            <a:ext cx="1468167" cy="14131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26" y="5274341"/>
            <a:ext cx="1398718" cy="139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01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7E6C965-D5FC-4437-B3C0-28427B7445BC}" type="datetime1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dirty="0" smtClean="0"/>
              <a:t>International Association of </a:t>
            </a:r>
            <a:r>
              <a:rPr lang="fr-FR" dirty="0" err="1" smtClean="0"/>
              <a:t>Universities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07C89F-AB2F-414D-9730-1131B5CAA0C6}" type="slidenum">
              <a:rPr lang="en-US" smtClean="0"/>
              <a:t>‹N›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813" y="5259879"/>
            <a:ext cx="1468167" cy="14131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26" y="5274341"/>
            <a:ext cx="1398718" cy="139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21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0E02-F6D4-4FB9-8487-06A3035BE5FC}" type="datetime1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International Association of </a:t>
            </a:r>
            <a:r>
              <a:rPr lang="fr-FR" dirty="0" err="1" smtClean="0"/>
              <a:t>Universities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C89F-AB2F-414D-9730-1131B5CAA0C6}" type="slidenum">
              <a:rPr lang="en-US" smtClean="0"/>
              <a:t>‹N›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813" y="5259879"/>
            <a:ext cx="1468167" cy="14131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26" y="5274341"/>
            <a:ext cx="1398718" cy="139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053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C25C416-50E5-46F9-BDDF-93CD005C5548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International Association of </a:t>
            </a:r>
            <a:r>
              <a:rPr lang="fr-FR" dirty="0" err="1" smtClean="0"/>
              <a:t>Universities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807C89F-AB2F-414D-9730-1131B5CAA0C6}" type="slidenum">
              <a:rPr lang="en-US" smtClean="0"/>
              <a:t>‹N›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813" y="5259879"/>
            <a:ext cx="1468167" cy="14131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26" y="5274341"/>
            <a:ext cx="1398718" cy="139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82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443" y="598179"/>
            <a:ext cx="10058400" cy="3566160"/>
          </a:xfrm>
        </p:spPr>
        <p:txBody>
          <a:bodyPr>
            <a:noAutofit/>
          </a:bodyPr>
          <a:lstStyle/>
          <a:p>
            <a:r>
              <a:rPr lang="en-US" sz="4400" dirty="0" smtClean="0"/>
              <a:t>Value-based leadership for engaging with the SDGs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Pam </a:t>
            </a:r>
            <a:r>
              <a:rPr lang="fr-FR" dirty="0" err="1" smtClean="0"/>
              <a:t>fredman</a:t>
            </a:r>
            <a:r>
              <a:rPr lang="fr-FR" dirty="0" smtClean="0"/>
              <a:t>, </a:t>
            </a:r>
            <a:r>
              <a:rPr lang="fr-FR" dirty="0" err="1" smtClean="0"/>
              <a:t>professor</a:t>
            </a:r>
            <a:endParaRPr lang="fr-FR" dirty="0" smtClean="0"/>
          </a:p>
          <a:p>
            <a:r>
              <a:rPr lang="fr-FR" dirty="0" err="1" smtClean="0"/>
              <a:t>president</a:t>
            </a:r>
            <a:endParaRPr lang="fr-FR" dirty="0" smtClean="0"/>
          </a:p>
          <a:p>
            <a:r>
              <a:rPr lang="fr-FR" dirty="0"/>
              <a:t>International Association of </a:t>
            </a:r>
            <a:r>
              <a:rPr lang="fr-FR" dirty="0" err="1"/>
              <a:t>Universities</a:t>
            </a:r>
            <a:endParaRPr lang="en-US" dirty="0"/>
          </a:p>
          <a:p>
            <a:endParaRPr lang="fr-F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International Association of Universities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1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Results</a:t>
            </a:r>
            <a:r>
              <a:rPr lang="fr-FR" dirty="0"/>
              <a:t> of 2</a:t>
            </a:r>
            <a:r>
              <a:rPr lang="fr-FR" baseline="30000" dirty="0"/>
              <a:t>nd</a:t>
            </a:r>
            <a:r>
              <a:rPr lang="fr-FR" dirty="0"/>
              <a:t> Global Survey on HESD </a:t>
            </a:r>
            <a:r>
              <a:rPr lang="fr-FR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International Association of Universities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745856794"/>
              </p:ext>
            </p:extLst>
          </p:nvPr>
        </p:nvGraphicFramePr>
        <p:xfrm>
          <a:off x="2557272" y="2842353"/>
          <a:ext cx="6487576" cy="2947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568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Results</a:t>
            </a:r>
            <a:r>
              <a:rPr lang="fr-FR" dirty="0"/>
              <a:t> of 2</a:t>
            </a:r>
            <a:r>
              <a:rPr lang="fr-FR" baseline="30000" dirty="0"/>
              <a:t>nd</a:t>
            </a:r>
            <a:r>
              <a:rPr lang="fr-FR" dirty="0"/>
              <a:t> Global Survey on HESD </a:t>
            </a:r>
            <a:r>
              <a:rPr lang="fr-FR" dirty="0" smtClean="0"/>
              <a:t>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International Association of Universities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39833621"/>
              </p:ext>
            </p:extLst>
          </p:nvPr>
        </p:nvGraphicFramePr>
        <p:xfrm>
          <a:off x="3022589" y="2357797"/>
          <a:ext cx="5486400" cy="3752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143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Results</a:t>
            </a:r>
            <a:r>
              <a:rPr lang="fr-FR" dirty="0"/>
              <a:t> of 2</a:t>
            </a:r>
            <a:r>
              <a:rPr lang="fr-FR" baseline="30000" dirty="0"/>
              <a:t>nd</a:t>
            </a:r>
            <a:r>
              <a:rPr lang="fr-FR" dirty="0"/>
              <a:t> Global Survey on HESD </a:t>
            </a:r>
            <a:r>
              <a:rPr lang="fr-FR" dirty="0" smtClean="0"/>
              <a:t>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International Association of Universities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334668448"/>
              </p:ext>
            </p:extLst>
          </p:nvPr>
        </p:nvGraphicFramePr>
        <p:xfrm>
          <a:off x="2831334" y="2544896"/>
          <a:ext cx="6544019" cy="3432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391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Value-based leadership for engaging with the SDGs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sz="4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International Association of Universities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26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HE has a global key role in realizing the SDGs and a sustainable society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Value based knowledge creation and development and dissemination through research and education is crucial to the SDGs</a:t>
            </a:r>
            <a:endParaRPr lang="en-GB" sz="3000" dirty="0"/>
          </a:p>
          <a:p>
            <a:pPr lvl="1"/>
            <a:r>
              <a:rPr lang="en-GB" sz="3000" dirty="0" smtClean="0"/>
              <a:t>Value of knowledge and seeking the “truth”</a:t>
            </a:r>
          </a:p>
          <a:p>
            <a:pPr lvl="1"/>
            <a:r>
              <a:rPr lang="en-GB" sz="3000" dirty="0" smtClean="0"/>
              <a:t>Value of academic skills through education</a:t>
            </a:r>
          </a:p>
          <a:p>
            <a:pPr lvl="1"/>
            <a:r>
              <a:rPr lang="en-GB" sz="3000" dirty="0" smtClean="0"/>
              <a:t>Value of local and global responsibility</a:t>
            </a:r>
          </a:p>
          <a:p>
            <a:pPr lvl="1"/>
            <a:endParaRPr lang="en-GB" sz="30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International Association of Universities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64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Value-based?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Magna Charta </a:t>
            </a:r>
            <a:r>
              <a:rPr lang="en-GB" b="1" dirty="0" err="1" smtClean="0"/>
              <a:t>Universitatum</a:t>
            </a:r>
            <a:r>
              <a:rPr lang="en-GB" b="1" dirty="0" smtClean="0"/>
              <a:t> – Fundamental principles</a:t>
            </a:r>
          </a:p>
          <a:p>
            <a:pPr lvl="1"/>
            <a:r>
              <a:rPr lang="en-GB" b="1" dirty="0" smtClean="0"/>
              <a:t>Institutional autonomy</a:t>
            </a:r>
          </a:p>
          <a:p>
            <a:pPr lvl="1"/>
            <a:r>
              <a:rPr lang="en-GB" b="1" dirty="0" smtClean="0"/>
              <a:t>Academic freedom</a:t>
            </a:r>
          </a:p>
          <a:p>
            <a:pPr lvl="1"/>
            <a:r>
              <a:rPr lang="en-GB" b="1" dirty="0" smtClean="0"/>
              <a:t>Teaching and research inseparable</a:t>
            </a:r>
            <a:endParaRPr lang="en-GB" b="1" dirty="0"/>
          </a:p>
          <a:p>
            <a:r>
              <a:rPr lang="en-GB" b="1" dirty="0" smtClean="0"/>
              <a:t>IAU Core Values</a:t>
            </a:r>
          </a:p>
          <a:p>
            <a:pPr lvl="1"/>
            <a:r>
              <a:rPr lang="en-GB" b="1" dirty="0" smtClean="0"/>
              <a:t>Institutional autonomy</a:t>
            </a:r>
          </a:p>
          <a:p>
            <a:pPr lvl="1"/>
            <a:r>
              <a:rPr lang="en-GB" b="1" dirty="0" smtClean="0"/>
              <a:t>Academic freedom</a:t>
            </a:r>
          </a:p>
          <a:p>
            <a:pPr lvl="1"/>
            <a:r>
              <a:rPr lang="en-GB" b="1" dirty="0" smtClean="0"/>
              <a:t>Social responsibility</a:t>
            </a:r>
          </a:p>
          <a:p>
            <a:pPr marL="201168" lvl="1" indent="0">
              <a:buNone/>
            </a:pPr>
            <a:endParaRPr lang="en-GB" b="1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International Association of Universities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197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Value based?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Institutional values expressed in mission/vision</a:t>
            </a:r>
            <a:r>
              <a:rPr lang="en-GB" sz="3200" dirty="0"/>
              <a:t> </a:t>
            </a:r>
            <a:r>
              <a:rPr lang="en-GB" sz="3200" dirty="0" smtClean="0"/>
              <a:t>ex</a:t>
            </a:r>
          </a:p>
          <a:p>
            <a:pPr lvl="1"/>
            <a:r>
              <a:rPr lang="en-GB" sz="2400" dirty="0" smtClean="0"/>
              <a:t>Responsibility</a:t>
            </a:r>
          </a:p>
          <a:p>
            <a:pPr lvl="1"/>
            <a:r>
              <a:rPr lang="en-GB" sz="2400" dirty="0" smtClean="0"/>
              <a:t>Respect</a:t>
            </a:r>
          </a:p>
          <a:p>
            <a:pPr lvl="1"/>
            <a:r>
              <a:rPr lang="en-GB" sz="2400" dirty="0" smtClean="0"/>
              <a:t>Openness</a:t>
            </a:r>
          </a:p>
          <a:p>
            <a:pPr lvl="1"/>
            <a:r>
              <a:rPr lang="en-GB" sz="2400" dirty="0" smtClean="0"/>
              <a:t>Inclusion</a:t>
            </a:r>
          </a:p>
          <a:p>
            <a:pPr lvl="1"/>
            <a:r>
              <a:rPr lang="en-GB" sz="2400" dirty="0" smtClean="0"/>
              <a:t>Creativity</a:t>
            </a:r>
          </a:p>
          <a:p>
            <a:pPr lvl="1"/>
            <a:r>
              <a:rPr lang="en-GB" sz="2400" dirty="0" smtClean="0"/>
              <a:t>Innovation</a:t>
            </a:r>
          </a:p>
          <a:p>
            <a:pPr lvl="1"/>
            <a:r>
              <a:rPr lang="en-GB" sz="2400" dirty="0" smtClean="0"/>
              <a:t>Cross boundaries</a:t>
            </a:r>
          </a:p>
          <a:p>
            <a:pPr lvl="1"/>
            <a:r>
              <a:rPr lang="en-GB" sz="2400" dirty="0" smtClean="0"/>
              <a:t>……………………..</a:t>
            </a:r>
          </a:p>
          <a:p>
            <a:pPr lvl="1"/>
            <a:endParaRPr lang="en-GB" sz="30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International Association of Universities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083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97280" y="-110532"/>
            <a:ext cx="10058400" cy="290397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HE has a global key role in realizing the SDGs and a sustainable society: </a:t>
            </a:r>
            <a:r>
              <a:rPr lang="en-GB" i="1" dirty="0" smtClean="0"/>
              <a:t> Conflicts/Obstacles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800" dirty="0" smtClean="0"/>
              <a:t> </a:t>
            </a:r>
            <a:r>
              <a:rPr lang="en-GB" sz="3200" dirty="0" smtClean="0"/>
              <a:t>To academic freedom</a:t>
            </a:r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400" dirty="0" smtClean="0"/>
              <a:t>earmark funding, demand on results, questioning of knowledge,  </a:t>
            </a:r>
            <a:r>
              <a:rPr lang="en-GB" sz="2400" dirty="0" err="1" smtClean="0"/>
              <a:t>etc</a:t>
            </a:r>
            <a:endParaRPr lang="en-GB" sz="2400" dirty="0" smtClean="0"/>
          </a:p>
          <a:p>
            <a:pPr marL="0" indent="0">
              <a:buNone/>
            </a:pPr>
            <a:r>
              <a:rPr lang="en-GB" sz="3200" dirty="0" smtClean="0"/>
              <a:t>To institutional autonomy</a:t>
            </a:r>
          </a:p>
          <a:p>
            <a:pPr marL="0" indent="0">
              <a:buNone/>
            </a:pPr>
            <a:r>
              <a:rPr lang="en-GB" sz="3200" dirty="0"/>
              <a:t>	</a:t>
            </a:r>
            <a:r>
              <a:rPr lang="en-GB" sz="2400" dirty="0" smtClean="0"/>
              <a:t>stakeholder ( funding sources) influence/demands, commodification </a:t>
            </a:r>
            <a:r>
              <a:rPr lang="en-GB" sz="2400" dirty="0" err="1" smtClean="0"/>
              <a:t>etc</a:t>
            </a:r>
            <a:endParaRPr lang="en-GB" sz="2400" dirty="0" smtClean="0"/>
          </a:p>
          <a:p>
            <a:pPr marL="0" indent="0">
              <a:buNone/>
            </a:pPr>
            <a:r>
              <a:rPr lang="en-GB" sz="3200" dirty="0" smtClean="0"/>
              <a:t>To </a:t>
            </a:r>
            <a:r>
              <a:rPr lang="en-US" sz="3200" dirty="0" smtClean="0"/>
              <a:t>that research and education are inseparable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400" dirty="0" smtClean="0"/>
              <a:t>separate funding, commodification (employability) </a:t>
            </a:r>
            <a:r>
              <a:rPr lang="en-US" sz="2400" dirty="0" err="1" smtClean="0"/>
              <a:t>etc</a:t>
            </a:r>
            <a:endParaRPr lang="en-US" sz="2400" dirty="0" smtClean="0"/>
          </a:p>
          <a:p>
            <a:pPr marL="0" indent="0">
              <a:buNone/>
            </a:pPr>
            <a:r>
              <a:rPr lang="en-US" sz="3200" dirty="0" smtClean="0"/>
              <a:t>To social responsibility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demand on “service for the local”, global ignorance</a:t>
            </a:r>
            <a:endParaRPr lang="en-GB" sz="26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International Association of Universities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70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Value-based leadership for engaging with the </a:t>
            </a:r>
            <a:r>
              <a:rPr lang="en-US" dirty="0" smtClean="0"/>
              <a:t>SDGs- “living the values”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9600" dirty="0" smtClean="0">
                <a:latin typeface="+mj-lt"/>
              </a:rPr>
              <a:t>Internally</a:t>
            </a:r>
          </a:p>
          <a:p>
            <a:pPr lvl="1"/>
            <a:r>
              <a:rPr lang="en-GB" sz="9600" dirty="0" smtClean="0">
                <a:latin typeface="+mj-lt"/>
              </a:rPr>
              <a:t> identify institutional values in the vision and mission of the institution</a:t>
            </a:r>
          </a:p>
          <a:p>
            <a:pPr lvl="2"/>
            <a:r>
              <a:rPr lang="en-GB" sz="9600" dirty="0">
                <a:latin typeface="+mj-lt"/>
              </a:rPr>
              <a:t>t</a:t>
            </a:r>
            <a:r>
              <a:rPr lang="en-GB" sz="9600" dirty="0" smtClean="0">
                <a:latin typeface="+mj-lt"/>
              </a:rPr>
              <a:t>hrough an inclusive process, faculties, students and staff</a:t>
            </a:r>
          </a:p>
          <a:p>
            <a:pPr lvl="1"/>
            <a:r>
              <a:rPr lang="en-US" sz="9600" dirty="0">
                <a:latin typeface="+mj-lt"/>
              </a:rPr>
              <a:t>develop value-based leadership at all </a:t>
            </a:r>
            <a:r>
              <a:rPr lang="en-US" sz="9600" dirty="0" smtClean="0">
                <a:latin typeface="+mj-lt"/>
              </a:rPr>
              <a:t>levels</a:t>
            </a:r>
          </a:p>
          <a:p>
            <a:pPr lvl="1"/>
            <a:r>
              <a:rPr lang="en-US" sz="9600" dirty="0">
                <a:latin typeface="+mj-lt"/>
              </a:rPr>
              <a:t>continuous monitoring of </a:t>
            </a:r>
            <a:r>
              <a:rPr lang="en-US" sz="9600" dirty="0" smtClean="0">
                <a:latin typeface="+mj-lt"/>
              </a:rPr>
              <a:t>compliance in research and education</a:t>
            </a:r>
          </a:p>
          <a:p>
            <a:r>
              <a:rPr lang="en-GB" sz="9600" dirty="0" smtClean="0">
                <a:latin typeface="+mj-lt"/>
              </a:rPr>
              <a:t>Externally</a:t>
            </a:r>
          </a:p>
          <a:p>
            <a:pPr lvl="1"/>
            <a:r>
              <a:rPr lang="en-GB" sz="9600" dirty="0">
                <a:latin typeface="+mj-lt"/>
              </a:rPr>
              <a:t>p</a:t>
            </a:r>
            <a:r>
              <a:rPr lang="en-GB" sz="9600" dirty="0" smtClean="0">
                <a:latin typeface="+mj-lt"/>
              </a:rPr>
              <a:t>romote and defend and develop understanding of the values of HE and the institutional values </a:t>
            </a:r>
          </a:p>
          <a:p>
            <a:pPr lvl="1"/>
            <a:r>
              <a:rPr lang="en-GB" sz="9600" dirty="0">
                <a:latin typeface="+mj-lt"/>
              </a:rPr>
              <a:t>p</a:t>
            </a:r>
            <a:r>
              <a:rPr lang="en-GB" sz="9600" dirty="0" smtClean="0">
                <a:latin typeface="+mj-lt"/>
              </a:rPr>
              <a:t>romote and advocate for the role of HE , research and education</a:t>
            </a:r>
          </a:p>
          <a:p>
            <a:pPr lvl="2"/>
            <a:r>
              <a:rPr lang="en-GB" sz="9600" dirty="0" smtClean="0">
                <a:latin typeface="+mj-lt"/>
              </a:rPr>
              <a:t>To politicians/governments – value HE as a common good</a:t>
            </a:r>
          </a:p>
          <a:p>
            <a:pPr lvl="2"/>
            <a:r>
              <a:rPr lang="en-GB" sz="9600" dirty="0" smtClean="0">
                <a:latin typeface="+mj-lt"/>
              </a:rPr>
              <a:t>To funding agencies/stakeholders of research and education</a:t>
            </a:r>
          </a:p>
          <a:p>
            <a:pPr lvl="2"/>
            <a:endParaRPr lang="en-GB" sz="9600" dirty="0" smtClean="0">
              <a:latin typeface="+mj-lt"/>
            </a:endParaRPr>
          </a:p>
          <a:p>
            <a:pPr lvl="1"/>
            <a:endParaRPr lang="en-GB" sz="9600" dirty="0" smtClean="0">
              <a:latin typeface="+mj-lt"/>
            </a:endParaRPr>
          </a:p>
          <a:p>
            <a:r>
              <a:rPr lang="en-GB" sz="9600" dirty="0" smtClean="0">
                <a:latin typeface="+mj-lt"/>
              </a:rPr>
              <a:t> </a:t>
            </a:r>
          </a:p>
          <a:p>
            <a:pPr lvl="1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International Association of Universities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953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Value-based leadership for engaging with the SDGs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sz="4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International Association of Universities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19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163" y="858017"/>
            <a:ext cx="10834255" cy="794052"/>
          </a:xfrm>
        </p:spPr>
        <p:txBody>
          <a:bodyPr>
            <a:normAutofit fontScale="90000"/>
          </a:bodyPr>
          <a:lstStyle/>
          <a:p>
            <a:r>
              <a:rPr lang="fr-FR" sz="4400" dirty="0" smtClean="0">
                <a:solidFill>
                  <a:schemeClr val="accent5">
                    <a:lumMod val="75000"/>
                  </a:schemeClr>
                </a:solidFill>
              </a:rPr>
              <a:t>IAU-The International Association of </a:t>
            </a:r>
            <a:r>
              <a:rPr lang="fr-FR" sz="4400" dirty="0" err="1" smtClean="0">
                <a:solidFill>
                  <a:schemeClr val="accent5">
                    <a:lumMod val="75000"/>
                  </a:schemeClr>
                </a:solidFill>
              </a:rPr>
              <a:t>Universities</a:t>
            </a:r>
            <a:r>
              <a:rPr lang="fr-FR" sz="4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fr-FR" sz="4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sz="2400" i="1" dirty="0" smtClean="0">
                <a:solidFill>
                  <a:schemeClr val="accent5">
                    <a:lumMod val="75000"/>
                  </a:schemeClr>
                </a:solidFill>
              </a:rPr>
              <a:t>Building a Worldwide </a:t>
            </a:r>
            <a:r>
              <a:rPr lang="fr-FR" sz="2400" i="1" dirty="0" err="1" smtClean="0">
                <a:solidFill>
                  <a:schemeClr val="accent5">
                    <a:lumMod val="75000"/>
                  </a:schemeClr>
                </a:solidFill>
              </a:rPr>
              <a:t>Higher</a:t>
            </a:r>
            <a:r>
              <a:rPr lang="fr-FR" sz="2400" i="1" dirty="0" smtClean="0">
                <a:solidFill>
                  <a:schemeClr val="accent5">
                    <a:lumMod val="75000"/>
                  </a:schemeClr>
                </a:solidFill>
              </a:rPr>
              <a:t> Education </a:t>
            </a:r>
            <a:r>
              <a:rPr lang="fr-FR" sz="2400" i="1" dirty="0" err="1" smtClean="0">
                <a:solidFill>
                  <a:schemeClr val="accent5">
                    <a:lumMod val="75000"/>
                  </a:schemeClr>
                </a:solidFill>
              </a:rPr>
              <a:t>Community</a:t>
            </a:r>
            <a:endParaRPr lang="en-US" sz="44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Founded </a:t>
            </a:r>
            <a:r>
              <a:rPr lang="en-US" dirty="0"/>
              <a:t>1950 by UNESCO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Non-Governmental Organization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Based </a:t>
            </a:r>
            <a:r>
              <a:rPr lang="en-US" dirty="0"/>
              <a:t>at UNESCO Headquarters </a:t>
            </a:r>
            <a:r>
              <a:rPr lang="en-US" dirty="0" smtClean="0"/>
              <a:t>in Paris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&gt;650 </a:t>
            </a:r>
            <a:r>
              <a:rPr lang="en-US" dirty="0"/>
              <a:t>universities and </a:t>
            </a:r>
            <a:r>
              <a:rPr lang="en-US" dirty="0" smtClean="0"/>
              <a:t>31 associations </a:t>
            </a:r>
            <a:r>
              <a:rPr lang="en-US" dirty="0"/>
              <a:t>from 120 countries are </a:t>
            </a:r>
            <a:r>
              <a:rPr lang="en-US" dirty="0" smtClean="0"/>
              <a:t>Members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Strategic </a:t>
            </a:r>
            <a:r>
              <a:rPr lang="en-US" dirty="0"/>
              <a:t>Priorities: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Internationalization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Leadership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Technology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Higher Education and Research for Sustainable Development (HESD)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International Association of Universities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52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HEIs develop a value-based </a:t>
            </a:r>
            <a:r>
              <a:rPr lang="en-GB" dirty="0" err="1" smtClean="0"/>
              <a:t>leaderhip</a:t>
            </a:r>
            <a:r>
              <a:rPr lang="en-GB" dirty="0" smtClean="0"/>
              <a:t> for engaging with the SDGs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What are common fundamental values to HE and how are they reflected in institutional values in their mission and vision?</a:t>
            </a:r>
          </a:p>
          <a:p>
            <a:r>
              <a:rPr lang="en-GB" sz="2800" dirty="0" smtClean="0"/>
              <a:t>How do get faculties, students and staff involved?</a:t>
            </a:r>
          </a:p>
          <a:p>
            <a:r>
              <a:rPr lang="en-GB" sz="2800" dirty="0" smtClean="0"/>
              <a:t>How to continuously communicate the values with politicians and stakeholders  to have them respect and support the values of HE</a:t>
            </a:r>
          </a:p>
          <a:p>
            <a:r>
              <a:rPr lang="en-GB" sz="2800" dirty="0" smtClean="0"/>
              <a:t>How do HEIs as a community get involved in policy- making activities on local/regional/global level?</a:t>
            </a:r>
          </a:p>
          <a:p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International Association of </a:t>
            </a:r>
            <a:r>
              <a:rPr lang="fr-FR" dirty="0" err="1" smtClean="0"/>
              <a:t>Universities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915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Higher Education and </a:t>
            </a:r>
            <a:r>
              <a:rPr lang="fr-FR" dirty="0" err="1" smtClean="0">
                <a:solidFill>
                  <a:schemeClr val="accent5">
                    <a:lumMod val="75000"/>
                  </a:schemeClr>
                </a:solidFill>
              </a:rPr>
              <a:t>Research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 for </a:t>
            </a:r>
            <a:r>
              <a:rPr lang="fr-FR" dirty="0" err="1" smtClean="0">
                <a:solidFill>
                  <a:schemeClr val="accent5">
                    <a:lumMod val="75000"/>
                  </a:schemeClr>
                </a:solidFill>
              </a:rPr>
              <a:t>Sustainable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5">
                    <a:lumMod val="75000"/>
                  </a:schemeClr>
                </a:solidFill>
              </a:rPr>
              <a:t>Development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 (HESD)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 </a:t>
            </a:r>
            <a:r>
              <a:rPr lang="en-US" sz="2800" b="1" dirty="0" smtClean="0"/>
              <a:t>Policy </a:t>
            </a:r>
            <a:r>
              <a:rPr lang="en-US" sz="2800" b="1" dirty="0"/>
              <a:t>Statements: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IAU Kyoto Declaration (1993)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IAU Iquitos Statement (2014)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 ABC-Strategy</a:t>
            </a:r>
            <a:endParaRPr lang="en-US" sz="28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b="1" dirty="0"/>
              <a:t>A</a:t>
            </a:r>
            <a:r>
              <a:rPr lang="en-US" sz="2800" dirty="0"/>
              <a:t>dvocacy &amp; Analyses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b="1" dirty="0"/>
              <a:t>B</a:t>
            </a:r>
            <a:r>
              <a:rPr lang="en-US" sz="2800" dirty="0"/>
              <a:t>uilding synergies &amp; </a:t>
            </a:r>
            <a:r>
              <a:rPr lang="en-US" sz="2800" dirty="0" smtClean="0"/>
              <a:t>networking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IAU HESD Cluster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400" dirty="0" smtClean="0"/>
              <a:t>Key partner of the UNESCO GAP on ESD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b="1" dirty="0"/>
              <a:t>C</a:t>
            </a:r>
            <a:r>
              <a:rPr lang="en-US" sz="2800" dirty="0"/>
              <a:t>ommunicating &amp; convening </a:t>
            </a:r>
            <a:endParaRPr lang="en-US" sz="2800" dirty="0" smtClean="0"/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600" dirty="0" smtClean="0"/>
              <a:t>Global portal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600" dirty="0" smtClean="0"/>
              <a:t>Publications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International Association of Universities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73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IAU Global Cluster on HESD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International Association of Universities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055" y="1887029"/>
            <a:ext cx="7801779" cy="442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9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Win-Win Situation: HE &amp; </a:t>
            </a:r>
            <a:r>
              <a:rPr lang="fr-FR" dirty="0" err="1" smtClean="0"/>
              <a:t>SDGs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846263"/>
            <a:ext cx="4022725" cy="402272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International Association of Universities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4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Results</a:t>
            </a:r>
            <a:r>
              <a:rPr lang="fr-FR" dirty="0" smtClean="0"/>
              <a:t> of 2</a:t>
            </a:r>
            <a:r>
              <a:rPr lang="fr-FR" baseline="30000" dirty="0" smtClean="0"/>
              <a:t>nd</a:t>
            </a:r>
            <a:r>
              <a:rPr lang="fr-FR" dirty="0" smtClean="0"/>
              <a:t> Global Survey on HESD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International Association of Universities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137855530"/>
              </p:ext>
            </p:extLst>
          </p:nvPr>
        </p:nvGraphicFramePr>
        <p:xfrm>
          <a:off x="2310384" y="2900552"/>
          <a:ext cx="6385560" cy="2229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598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Results</a:t>
            </a:r>
            <a:r>
              <a:rPr lang="fr-FR" dirty="0"/>
              <a:t> of 2</a:t>
            </a:r>
            <a:r>
              <a:rPr lang="fr-FR" baseline="30000" dirty="0"/>
              <a:t>nd</a:t>
            </a:r>
            <a:r>
              <a:rPr lang="fr-FR" dirty="0"/>
              <a:t> Global Survey on HESD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International Association of Universities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851602131"/>
              </p:ext>
            </p:extLst>
          </p:nvPr>
        </p:nvGraphicFramePr>
        <p:xfrm>
          <a:off x="2104222" y="2808541"/>
          <a:ext cx="6404767" cy="3060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14016" y="2295144"/>
            <a:ext cx="703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Understanding</a:t>
            </a:r>
            <a:r>
              <a:rPr lang="fr-FR" dirty="0" smtClean="0"/>
              <a:t> of Agenda 2030 (0=</a:t>
            </a:r>
            <a:r>
              <a:rPr lang="fr-FR" dirty="0" err="1" smtClean="0"/>
              <a:t>nothing</a:t>
            </a:r>
            <a:r>
              <a:rPr lang="fr-FR" dirty="0" smtClean="0"/>
              <a:t>; 3=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knowledgeable</a:t>
            </a:r>
            <a:r>
              <a:rPr lang="fr-FR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50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Results</a:t>
            </a:r>
            <a:r>
              <a:rPr lang="fr-FR" dirty="0"/>
              <a:t> of 2</a:t>
            </a:r>
            <a:r>
              <a:rPr lang="fr-FR" baseline="30000" dirty="0"/>
              <a:t>nd</a:t>
            </a:r>
            <a:r>
              <a:rPr lang="fr-FR" dirty="0"/>
              <a:t> Global Survey on HESD </a:t>
            </a:r>
            <a:r>
              <a:rPr lang="fr-FR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International Association of Universities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371799929"/>
              </p:ext>
            </p:extLst>
          </p:nvPr>
        </p:nvGraphicFramePr>
        <p:xfrm>
          <a:off x="2280492" y="2423711"/>
          <a:ext cx="6962660" cy="3445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72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Results</a:t>
            </a:r>
            <a:r>
              <a:rPr lang="fr-FR" dirty="0"/>
              <a:t> of 2</a:t>
            </a:r>
            <a:r>
              <a:rPr lang="fr-FR" baseline="30000" dirty="0"/>
              <a:t>nd</a:t>
            </a:r>
            <a:r>
              <a:rPr lang="fr-FR" dirty="0"/>
              <a:t> Global Survey on HESD </a:t>
            </a:r>
            <a:r>
              <a:rPr lang="fr-FR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International Association of Universities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972801272"/>
              </p:ext>
            </p:extLst>
          </p:nvPr>
        </p:nvGraphicFramePr>
        <p:xfrm>
          <a:off x="958468" y="2652169"/>
          <a:ext cx="7050794" cy="321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48074" y="2652169"/>
            <a:ext cx="3855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 you think that the adoption of the Sustainable Development Goals in 2015 increased the interest in sustainable development at your institution</a:t>
            </a:r>
            <a:r>
              <a:rPr lang="en-GB" dirty="0" smtClean="0"/>
              <a:t>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347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9834</TotalTime>
  <Words>666</Words>
  <Application>Microsoft Office PowerPoint</Application>
  <PresentationFormat>Widescreen</PresentationFormat>
  <Paragraphs>140</Paragraphs>
  <Slides>20</Slides>
  <Notes>20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Retrospect</vt:lpstr>
      <vt:lpstr>Value-based leadership for engaging with the SDGs  </vt:lpstr>
      <vt:lpstr>IAU-The International Association of Universities Building a Worldwide Higher Education Community</vt:lpstr>
      <vt:lpstr>Higher Education and Research for Sustainable Development (HESD)</vt:lpstr>
      <vt:lpstr>IAU Global Cluster on HESD</vt:lpstr>
      <vt:lpstr>Win-Win Situation: HE &amp; SDGs</vt:lpstr>
      <vt:lpstr>Results of 2nd Global Survey on HESD (1)</vt:lpstr>
      <vt:lpstr>Results of 2nd Global Survey on HESD (1)</vt:lpstr>
      <vt:lpstr>Results of 2nd Global Survey on HESD (2)</vt:lpstr>
      <vt:lpstr>Results of 2nd Global Survey on HESD (3)</vt:lpstr>
      <vt:lpstr>Results of 2nd Global Survey on HESD (4)</vt:lpstr>
      <vt:lpstr>Results of 2nd Global Survey on HESD (5)</vt:lpstr>
      <vt:lpstr>Results of 2nd Global Survey on HESD (6)</vt:lpstr>
      <vt:lpstr>Value-based leadership for engaging with the SDGs  </vt:lpstr>
      <vt:lpstr>HE has a global key role in realizing the SDGs and a sustainable society</vt:lpstr>
      <vt:lpstr>Value-based?</vt:lpstr>
      <vt:lpstr>Value based?</vt:lpstr>
      <vt:lpstr> HE has a global key role in realizing the SDGs and a sustainable society:  Conflicts/Obstacles  </vt:lpstr>
      <vt:lpstr>Value-based leadership for engaging with the SDGs- “living the values”</vt:lpstr>
      <vt:lpstr>Value-based leadership for engaging with the SDGs  </vt:lpstr>
      <vt:lpstr>How do HEIs develop a value-based leaderhip for engaging with the SDGs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IAU1</dc:creator>
  <cp:lastModifiedBy>Carla Pazzaglia</cp:lastModifiedBy>
  <cp:revision>106</cp:revision>
  <cp:lastPrinted>2019-10-13T12:12:40Z</cp:lastPrinted>
  <dcterms:created xsi:type="dcterms:W3CDTF">2019-06-10T12:12:55Z</dcterms:created>
  <dcterms:modified xsi:type="dcterms:W3CDTF">2019-10-14T08:05:43Z</dcterms:modified>
</cp:coreProperties>
</file>